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G" ContentType="image/jpeg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media/audio1.bin" ContentType="audio/unknown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"/>
  </p:sldMasterIdLst>
  <p:notesMasterIdLst>
    <p:notesMasterId r:id="rId23"/>
  </p:notesMasterIdLst>
  <p:sldIdLst>
    <p:sldId id="261" r:id="rId3"/>
    <p:sldId id="258" r:id="rId4"/>
    <p:sldId id="259" r:id="rId5"/>
    <p:sldId id="260" r:id="rId6"/>
    <p:sldId id="276" r:id="rId7"/>
    <p:sldId id="277" r:id="rId8"/>
    <p:sldId id="278" r:id="rId9"/>
    <p:sldId id="263" r:id="rId10"/>
    <p:sldId id="274" r:id="rId11"/>
    <p:sldId id="267" r:id="rId12"/>
    <p:sldId id="268" r:id="rId13"/>
    <p:sldId id="275" r:id="rId14"/>
    <p:sldId id="269" r:id="rId15"/>
    <p:sldId id="270" r:id="rId16"/>
    <p:sldId id="271" r:id="rId17"/>
    <p:sldId id="283" r:id="rId18"/>
    <p:sldId id="284" r:id="rId19"/>
    <p:sldId id="280" r:id="rId20"/>
    <p:sldId id="281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55" d="100"/>
          <a:sy n="55" d="100"/>
        </p:scale>
        <p:origin x="-1824" y="-104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Paper</a:t>
            </a:r>
            <a:r>
              <a:rPr lang="en-US" baseline="0" dirty="0" smtClean="0"/>
              <a:t> Towel Testing</a:t>
            </a:r>
            <a:r>
              <a:rPr lang="en-US" dirty="0" smtClean="0"/>
              <a:t> 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9362396773574"/>
          <c:y val="0.249305555555556"/>
          <c:w val="0.801857115421548"/>
          <c:h val="0.6790280511811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Bubble Wrap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Different Surfaces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Sandpaper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Different Surfaces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Carpet Remnant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Different Surfaces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6.0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Shelf Grip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Different Surfaces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2.0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19082200"/>
        <c:axId val="-2119085352"/>
      </c:barChart>
      <c:catAx>
        <c:axId val="-2119082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19085352"/>
        <c:crosses val="autoZero"/>
        <c:auto val="1"/>
        <c:lblAlgn val="ctr"/>
        <c:lblOffset val="100"/>
        <c:noMultiLvlLbl val="0"/>
      </c:catAx>
      <c:valAx>
        <c:axId val="-2119085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19082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9AD3F-AFF7-964A-BD30-F57B9ED48F0F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1F624-1EFD-0443-810B-E245E410F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35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Notice:  This question</a:t>
            </a:r>
            <a:r>
              <a:rPr lang="en-US" baseline="0" dirty="0" smtClean="0"/>
              <a:t> is a good question which would allow students to go through the scientific process manipulating only one variable; the type of diaper.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problem would allow the student to design a solution and test its effectiveness.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91F624-1EFD-0443-810B-E245E410F9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50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D6B7F1-1BC9-C84B-A42B-40B35AB501DA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19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5CFFED-1C13-844C-9F1F-BD12DD67E86A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40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6F2C8A-97FB-B34E-966B-3CFB878AABA2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471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E82CA5-F3AB-984B-8630-267C1B126020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491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2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99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1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7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lowing tech background 3d ,LO2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4912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3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46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38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2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2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2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68D13-5EF5-42B0-A8BE-ADA17887028F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866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audio" Target="../media/audio1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STEM Fair </a:t>
            </a:r>
            <a:r>
              <a:rPr lang="en-US" smtClean="0"/>
              <a:t>Information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(sample)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762000"/>
          </a:xfrm>
        </p:spPr>
        <p:txBody>
          <a:bodyPr/>
          <a:lstStyle/>
          <a:p>
            <a:r>
              <a:rPr lang="en-US" dirty="0" smtClean="0"/>
              <a:t>Elementary School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rcRect l="1607" r="1607"/>
          <a:stretch>
            <a:fillRect/>
          </a:stretch>
        </p:blipFill>
        <p:spPr>
          <a:xfrm>
            <a:off x="1600200" y="457200"/>
            <a:ext cx="5715000" cy="3143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0249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Question/Problem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i="1" dirty="0" smtClean="0"/>
              <a:t>Problem I am going to solve</a:t>
            </a:r>
            <a:r>
              <a:rPr lang="en-US" dirty="0" smtClean="0"/>
              <a:t>:  “I am constantly losing things out of my pant pockets.  How can I create a pant pocket that keeps items inside?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This investigation has the student design/engineer something and then test it to help them solve their problem. 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i="1" dirty="0"/>
              <a:t>Question I am going to answer</a:t>
            </a:r>
            <a:r>
              <a:rPr lang="en-US" dirty="0"/>
              <a:t>: “Which brand of diaper is the most absorbent?”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4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Hypotheses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 smtClean="0"/>
              <a:t>Question:  </a:t>
            </a:r>
            <a:r>
              <a:rPr lang="en-US" sz="4000" b="1" u="sng" dirty="0" smtClean="0"/>
              <a:t>If</a:t>
            </a:r>
            <a:r>
              <a:rPr lang="en-US" b="1" dirty="0" smtClean="0"/>
              <a:t> </a:t>
            </a:r>
            <a:r>
              <a:rPr lang="en-US" dirty="0" smtClean="0"/>
              <a:t>I put 30 mL of water in the </a:t>
            </a:r>
            <a:r>
              <a:rPr lang="en-US" dirty="0" err="1" smtClean="0"/>
              <a:t>Huggies</a:t>
            </a:r>
            <a:r>
              <a:rPr lang="en-US" dirty="0" smtClean="0"/>
              <a:t> diaper, </a:t>
            </a:r>
            <a:r>
              <a:rPr lang="en-US" sz="4000" b="1" u="sng" dirty="0" smtClean="0"/>
              <a:t>then</a:t>
            </a:r>
            <a:r>
              <a:rPr lang="en-US" dirty="0" smtClean="0"/>
              <a:t> it will absorb the most water </a:t>
            </a:r>
            <a:r>
              <a:rPr lang="en-US" sz="4000" b="1" u="sng" dirty="0" smtClean="0"/>
              <a:t>because</a:t>
            </a:r>
            <a:r>
              <a:rPr lang="en-US" dirty="0" smtClean="0"/>
              <a:t> </a:t>
            </a:r>
            <a:r>
              <a:rPr lang="en-US" dirty="0" err="1" smtClean="0"/>
              <a:t>Huggies</a:t>
            </a:r>
            <a:r>
              <a:rPr lang="en-US" dirty="0" smtClean="0"/>
              <a:t> diapers have an extra layer of </a:t>
            </a:r>
            <a:r>
              <a:rPr lang="en-US" dirty="0" err="1" smtClean="0"/>
              <a:t>polyfiber</a:t>
            </a:r>
            <a:r>
              <a:rPr lang="en-US" dirty="0" smtClean="0"/>
              <a:t> material.</a:t>
            </a:r>
          </a:p>
          <a:p>
            <a:endParaRPr lang="en-US" i="1" dirty="0"/>
          </a:p>
          <a:p>
            <a:r>
              <a:rPr lang="en-US" i="1" dirty="0" smtClean="0"/>
              <a:t>Problem:  </a:t>
            </a:r>
            <a:r>
              <a:rPr lang="en-US" sz="4000" b="1" u="sng" dirty="0" smtClean="0"/>
              <a:t>If</a:t>
            </a:r>
            <a:r>
              <a:rPr lang="en-US" b="1" dirty="0" smtClean="0"/>
              <a:t> </a:t>
            </a:r>
            <a:r>
              <a:rPr lang="en-US" dirty="0" smtClean="0"/>
              <a:t>I create a magnetic pocket casing, </a:t>
            </a:r>
            <a:r>
              <a:rPr lang="en-US" sz="4000" b="1" u="sng" dirty="0" smtClean="0"/>
              <a:t>then</a:t>
            </a:r>
            <a:r>
              <a:rPr lang="en-US" dirty="0" smtClean="0"/>
              <a:t> I will lose fewer items out of my pockets </a:t>
            </a:r>
            <a:r>
              <a:rPr lang="en-US" sz="4000" b="1" u="sng" dirty="0" smtClean="0"/>
              <a:t>because</a:t>
            </a:r>
            <a:r>
              <a:rPr lang="en-US" dirty="0" smtClean="0"/>
              <a:t> magnets provide a tight seal due to their characteristics.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69557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Into Action: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54864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purpose of the procedure is so other scientists and engineers can replicate your investigation. DETAIL, DETAIL, DETAIL.</a:t>
            </a:r>
          </a:p>
          <a:p>
            <a:r>
              <a:rPr lang="en-US" dirty="0" smtClean="0"/>
              <a:t>Make sure to share all steps completed during the investigation and/or design of the solution. </a:t>
            </a:r>
          </a:p>
          <a:p>
            <a:r>
              <a:rPr lang="en-US" dirty="0" smtClean="0"/>
              <a:t>It is okay if you begin your procedure and realize you may need to change something. This happens to scientists and engineers all the time. </a:t>
            </a:r>
            <a:endParaRPr lang="en-US" dirty="0"/>
          </a:p>
        </p:txBody>
      </p:sp>
      <p:pic>
        <p:nvPicPr>
          <p:cNvPr id="4" name="Picture 3" descr="Unknown-2.jpe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447800"/>
            <a:ext cx="3048000" cy="2033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10874182605_71fe8c0de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038600"/>
            <a:ext cx="3146396" cy="2095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4393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A variable is a fancy word for things that you will be changing or keeping the same throughout your investigation.  There are 3 types of variables: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u="sng" dirty="0" smtClean="0"/>
              <a:t>Independent</a:t>
            </a:r>
            <a:r>
              <a:rPr lang="en-US" sz="2800" dirty="0" smtClean="0"/>
              <a:t>: The variable that will be changed</a:t>
            </a:r>
          </a:p>
          <a:p>
            <a:r>
              <a:rPr lang="en-US" sz="2800" u="sng" dirty="0" smtClean="0"/>
              <a:t>Dependent</a:t>
            </a:r>
            <a:r>
              <a:rPr lang="en-US" sz="2800" dirty="0" smtClean="0"/>
              <a:t>: The variable that will show an effect</a:t>
            </a:r>
          </a:p>
          <a:p>
            <a:r>
              <a:rPr lang="en-US" sz="2800" u="sng" dirty="0" smtClean="0"/>
              <a:t>Constants</a:t>
            </a:r>
            <a:r>
              <a:rPr lang="en-US" sz="2800" dirty="0" smtClean="0"/>
              <a:t>: All the things that will be kept the same throughout the investigation to make sure it’s valid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989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Variables for Diaper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Independent: different brand of diapers that are being tested (</a:t>
            </a:r>
            <a:r>
              <a:rPr lang="en-US" dirty="0" err="1" smtClean="0"/>
              <a:t>Huggies</a:t>
            </a:r>
            <a:r>
              <a:rPr lang="en-US" dirty="0" smtClean="0"/>
              <a:t>, Pampers, Luvs)</a:t>
            </a:r>
          </a:p>
          <a:p>
            <a:endParaRPr lang="en-US" dirty="0"/>
          </a:p>
          <a:p>
            <a:r>
              <a:rPr lang="en-US" dirty="0" smtClean="0"/>
              <a:t>Dependent: the amount of water absorbed (measuring using mL) by each brand of diaper</a:t>
            </a:r>
          </a:p>
          <a:p>
            <a:endParaRPr lang="en-US" dirty="0"/>
          </a:p>
          <a:p>
            <a:r>
              <a:rPr lang="en-US" dirty="0" smtClean="0"/>
              <a:t>Constants: temperature of the water, location in the diaper in which water is poured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43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Variables for </a:t>
            </a:r>
            <a:br>
              <a:rPr lang="en-US" dirty="0" smtClean="0"/>
            </a:br>
            <a:r>
              <a:rPr lang="en-US" dirty="0" smtClean="0"/>
              <a:t>Pant Pocket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Independent: different types of materials tested to create the pocket casing</a:t>
            </a:r>
          </a:p>
          <a:p>
            <a:endParaRPr lang="en-US" dirty="0"/>
          </a:p>
          <a:p>
            <a:r>
              <a:rPr lang="en-US" dirty="0" smtClean="0"/>
              <a:t>Dependent: the number of shakes the pant pocket can withstand before losing its contents</a:t>
            </a:r>
          </a:p>
          <a:p>
            <a:endParaRPr lang="en-US" dirty="0"/>
          </a:p>
          <a:p>
            <a:r>
              <a:rPr lang="en-US" dirty="0" smtClean="0"/>
              <a:t>Constants: same pair of pants and sized pocket, same items placed in the pocket casing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1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7772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cap="none" dirty="0" smtClean="0">
                <a:ea typeface="ＭＳ Ｐゴシック" charset="0"/>
                <a:cs typeface="ＭＳ Ｐゴシック" charset="0"/>
              </a:rPr>
              <a:t>Collecting Data</a:t>
            </a:r>
            <a:endParaRPr lang="en-US" cap="none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752600"/>
            <a:ext cx="7315200" cy="17526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0"/>
                <a:cs typeface="AnkeSans" charset="0"/>
              </a:rPr>
              <a:t>As you investigate your problem be sure to collect data using a chart or table in your log or plan book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0"/>
                <a:cs typeface="AnkeSans" charset="0"/>
              </a:rPr>
              <a:t>This will help you draw conclusions when you are finished with your experiment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962400"/>
            <a:ext cx="3352800" cy="2514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4924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609600"/>
            <a:ext cx="7772400" cy="1524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3800" cap="none" dirty="0" smtClean="0">
                <a:ea typeface="ＭＳ Ｐゴシック" charset="0"/>
                <a:cs typeface="ＭＳ Ｐゴシック" charset="0"/>
              </a:rPr>
              <a:t>Graphing Results: </a:t>
            </a:r>
            <a:br>
              <a:rPr lang="en-US" sz="3800" cap="none" dirty="0" smtClean="0">
                <a:ea typeface="ＭＳ Ｐゴシック" charset="0"/>
                <a:cs typeface="ＭＳ Ｐゴシック" charset="0"/>
              </a:rPr>
            </a:br>
            <a:r>
              <a:rPr lang="en-US" sz="3800" cap="none" dirty="0" smtClean="0">
                <a:ea typeface="ＭＳ Ｐゴシック" charset="0"/>
                <a:cs typeface="ＭＳ Ｐゴシック" charset="0"/>
              </a:rPr>
              <a:t>Communicating Our Data</a:t>
            </a:r>
            <a:endParaRPr lang="en-US" sz="3800" cap="none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762000" y="2438400"/>
            <a:ext cx="4495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arker Felt" charset="0"/>
              </a:rPr>
              <a:t>Types of Graphs: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arker Felt" charset="0"/>
              </a:rPr>
              <a:t>Bar-  Compares different things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arker Felt" charset="0"/>
              </a:rPr>
              <a:t>Line-  Shows progress over time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arker Felt" charset="0"/>
              </a:rPr>
              <a:t>Circle- Parts of a Whole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Marker Felt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arker Felt" charset="0"/>
              </a:rPr>
              <a:t>Make sure title and subtitles are labeled.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en-US" sz="1600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nkeSans" charset="0"/>
              <a:cs typeface="AnkeSans" charset="0"/>
            </a:endParaRPr>
          </a:p>
        </p:txBody>
      </p:sp>
      <p:graphicFrame>
        <p:nvGraphicFramePr>
          <p:cNvPr id="5" name="Chart Placeholder 8"/>
          <p:cNvGraphicFramePr>
            <a:graphicFrameLocks/>
          </p:cNvGraphicFramePr>
          <p:nvPr/>
        </p:nvGraphicFramePr>
        <p:xfrm>
          <a:off x="5791200" y="2057400"/>
          <a:ext cx="31242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012" name="TextBox 9"/>
          <p:cNvSpPr txBox="1">
            <a:spLocks noChangeArrowheads="1"/>
          </p:cNvSpPr>
          <p:nvPr/>
        </p:nvSpPr>
        <p:spPr bwMode="auto">
          <a:xfrm rot="-5400000">
            <a:off x="4223544" y="4114006"/>
            <a:ext cx="2743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Number of paper towels </a:t>
            </a:r>
          </a:p>
        </p:txBody>
      </p:sp>
      <p:sp>
        <p:nvSpPr>
          <p:cNvPr id="43013" name="TextBox 8"/>
          <p:cNvSpPr txBox="1">
            <a:spLocks noChangeArrowheads="1"/>
          </p:cNvSpPr>
          <p:nvPr/>
        </p:nvSpPr>
        <p:spPr bwMode="auto">
          <a:xfrm>
            <a:off x="6324600" y="5638800"/>
            <a:ext cx="2514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Number of Ounces Absorbed</a:t>
            </a:r>
          </a:p>
        </p:txBody>
      </p:sp>
    </p:spTree>
    <p:extLst>
      <p:ext uri="{BB962C8B-B14F-4D97-AF65-F5344CB8AC3E}">
        <p14:creationId xmlns:p14="http://schemas.microsoft.com/office/powerpoint/2010/main" val="3225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772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4000" dirty="0"/>
              <a:t>Conclusion and Abstract: </a:t>
            </a:r>
            <a:br>
              <a:rPr lang="en-US" sz="4000" dirty="0"/>
            </a:br>
            <a:r>
              <a:rPr lang="en-US" sz="4000" dirty="0"/>
              <a:t>Putting It All Together</a:t>
            </a:r>
            <a:endParaRPr lang="en-US" sz="3800" cap="none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0" y="1600200"/>
            <a:ext cx="7543800" cy="4953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  <a:cs typeface="Marker Felt" charset="0"/>
              </a:rPr>
              <a:t>What did you learn from the experiment?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endParaRPr lang="en-US" dirty="0" smtClean="0">
              <a:solidFill>
                <a:srgbClr val="FFFFFF"/>
              </a:solidFill>
              <a:latin typeface="+mn-lt"/>
              <a:cs typeface="Marker Felt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  <a:cs typeface="Marker Felt" charset="0"/>
              </a:rPr>
              <a:t>Did you prove your hypothesis?</a:t>
            </a:r>
          </a:p>
          <a:p>
            <a:pPr lvl="2" eaLnBrk="1" hangingPunct="1">
              <a:lnSpc>
                <a:spcPct val="90000"/>
              </a:lnSpc>
              <a:buClr>
                <a:srgbClr val="FFB267"/>
              </a:buClr>
              <a:buFont typeface="Wingdings" charset="0"/>
              <a:buChar char="n"/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  <a:cs typeface="Marker Felt" charset="0"/>
              </a:rPr>
              <a:t>Why-why not?</a:t>
            </a:r>
          </a:p>
          <a:p>
            <a:pPr lvl="2" eaLnBrk="1" hangingPunct="1">
              <a:lnSpc>
                <a:spcPct val="90000"/>
              </a:lnSpc>
              <a:buClr>
                <a:srgbClr val="FFB267"/>
              </a:buClr>
              <a:buFont typeface="Wingdings" charset="0"/>
              <a:buChar char="n"/>
              <a:defRPr/>
            </a:pPr>
            <a:endParaRPr lang="en-US" dirty="0" smtClean="0">
              <a:solidFill>
                <a:srgbClr val="FFFFFF"/>
              </a:solidFill>
              <a:latin typeface="+mn-lt"/>
              <a:cs typeface="Marker Felt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  <a:cs typeface="Marker Felt" charset="0"/>
              </a:rPr>
              <a:t>What problems did you have?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None/>
              <a:defRPr/>
            </a:pPr>
            <a:endParaRPr lang="en-US" dirty="0" smtClean="0">
              <a:solidFill>
                <a:srgbClr val="FFFFFF"/>
              </a:solidFill>
              <a:latin typeface="+mn-lt"/>
              <a:cs typeface="Marker Felt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  <a:cs typeface="Marker Felt" charset="0"/>
              </a:rPr>
              <a:t>How is it applicable to real life?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None/>
              <a:defRPr/>
            </a:pPr>
            <a:endParaRPr lang="en-US" dirty="0" smtClean="0">
              <a:solidFill>
                <a:srgbClr val="FFFFFF"/>
              </a:solidFill>
              <a:latin typeface="+mn-lt"/>
              <a:cs typeface="Marker Felt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  <a:cs typeface="Modern No. 20" charset="0"/>
              </a:rPr>
              <a:t>What can the results be used for?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endParaRPr lang="en-US" dirty="0" smtClean="0">
              <a:solidFill>
                <a:srgbClr val="FFFFFF"/>
              </a:solidFill>
              <a:latin typeface="+mn-lt"/>
              <a:cs typeface="Modern No. 20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  <a:cs typeface="Modern No. 20" charset="0"/>
              </a:rPr>
              <a:t>How can I use the knowledge I have gained from the experiment?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endParaRPr lang="en-US" dirty="0" smtClean="0">
              <a:solidFill>
                <a:srgbClr val="FFFFFF"/>
              </a:solidFill>
              <a:latin typeface="+mn-lt"/>
              <a:cs typeface="Modern No. 20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  <a:cs typeface="Modern No. 20" charset="0"/>
              </a:rPr>
              <a:t>What would you do differently next time?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None/>
              <a:defRPr/>
            </a:pPr>
            <a:endParaRPr lang="en-US" sz="1800" dirty="0" smtClean="0">
              <a:solidFill>
                <a:srgbClr val="000000"/>
              </a:solidFill>
              <a:latin typeface="AnkeSans" charset="0"/>
              <a:cs typeface="Marker Fe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81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cap="none" dirty="0" smtClean="0">
                <a:ea typeface="ＭＳ Ｐゴシック" charset="0"/>
                <a:cs typeface="ＭＳ Ｐゴシック" charset="0"/>
              </a:rPr>
              <a:t>Safety and Display</a:t>
            </a:r>
            <a:endParaRPr lang="en-US" cap="none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8153400" cy="48736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0"/>
                <a:cs typeface="AnkeSans" charset="0"/>
              </a:rPr>
              <a:t>The following items are not permitted to be displayed with your backboard: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>
              <a:ea typeface="ＭＳ Ｐゴシック" charset="0"/>
              <a:cs typeface="AnkeSans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  <a:cs typeface="AnkeSans" charset="0"/>
              </a:rPr>
              <a:t>Any glassware including containers that contain liquids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  <a:cs typeface="AnkeSans" charset="0"/>
              </a:rPr>
              <a:t>Any sharp items or edges. These could be hazardous to other students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  <a:cs typeface="AnkeSans" charset="0"/>
              </a:rPr>
              <a:t>Open flames or anything combustible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  <a:cs typeface="AnkeSans" charset="0"/>
              </a:rPr>
              <a:t>Mold regardless if it is in a container (Take Pictures)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  <a:cs typeface="AnkeSans" charset="0"/>
              </a:rPr>
              <a:t>No food (human or animal)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  <a:cs typeface="AnkeSans" charset="0"/>
              </a:rPr>
              <a:t>There will not be any electricity provided</a:t>
            </a:r>
            <a:endParaRPr lang="en-US" dirty="0">
              <a:ea typeface="ＭＳ Ｐゴシック" charset="0"/>
              <a:cs typeface="AnkeSans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Century Schoolbook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208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What is STEM?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Science</a:t>
            </a:r>
          </a:p>
          <a:p>
            <a:r>
              <a:rPr lang="en-US" sz="4800" dirty="0" smtClean="0"/>
              <a:t>Technology</a:t>
            </a:r>
          </a:p>
          <a:p>
            <a:r>
              <a:rPr lang="en-US" sz="4800" dirty="0" smtClean="0"/>
              <a:t>Engineering</a:t>
            </a:r>
          </a:p>
          <a:p>
            <a:r>
              <a:rPr lang="en-US" sz="4800" dirty="0" smtClean="0"/>
              <a:t>Mathematics</a:t>
            </a:r>
            <a:endParaRPr lang="en-US" sz="4800" dirty="0"/>
          </a:p>
        </p:txBody>
      </p:sp>
      <p:pic>
        <p:nvPicPr>
          <p:cNvPr id="4" name="Picture 3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76400"/>
            <a:ext cx="43688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Pasco County Elementary School</a:t>
            </a:r>
            <a:br>
              <a:rPr lang="en-US" dirty="0" smtClean="0"/>
            </a:br>
            <a:r>
              <a:rPr lang="en-US" dirty="0" smtClean="0"/>
              <a:t>S.T.E.M. Fair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Who:  Representatives from each elementary school (Grades 3-5)</a:t>
            </a:r>
          </a:p>
          <a:p>
            <a:endParaRPr lang="en-US" dirty="0"/>
          </a:p>
          <a:p>
            <a:r>
              <a:rPr lang="en-US" dirty="0" smtClean="0"/>
              <a:t>When: Saturday, April 26, 2014</a:t>
            </a:r>
          </a:p>
          <a:p>
            <a:endParaRPr lang="en-US" dirty="0"/>
          </a:p>
          <a:p>
            <a:r>
              <a:rPr lang="en-US" dirty="0" smtClean="0"/>
              <a:t>Where: River Ridge Middle/High School Complex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74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Why a STEM Fair?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648200" cy="54102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Providing students opportunities to make meaningful connections to the real world is critical as we develop the skills, behaviors, and dispositions necessary for college, career, and life readiness.</a:t>
            </a:r>
          </a:p>
          <a:p>
            <a:endParaRPr lang="en-US" sz="2400" dirty="0"/>
          </a:p>
          <a:p>
            <a:r>
              <a:rPr lang="en-US" sz="2400" dirty="0" smtClean="0"/>
              <a:t>Developing a S.T.E.M. (Science, Technology, Engineering, and Mathematics) Fair investigation will provide students the opportunity to use science knowledge and skills just as scientists do in the real world.</a:t>
            </a:r>
            <a:endParaRPr lang="en-US" sz="2400" dirty="0"/>
          </a:p>
        </p:txBody>
      </p:sp>
      <p:pic>
        <p:nvPicPr>
          <p:cNvPr id="6" name="Picture 5" descr="Unknown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133600"/>
            <a:ext cx="3883166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967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Skills used in STEM Fair include: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Writing clearly</a:t>
            </a:r>
          </a:p>
          <a:p>
            <a:r>
              <a:rPr lang="en-US" dirty="0" smtClean="0"/>
              <a:t>Communicating information effectively</a:t>
            </a:r>
          </a:p>
          <a:p>
            <a:r>
              <a:rPr lang="en-US" dirty="0" smtClean="0"/>
              <a:t>Collecting and interpreting data</a:t>
            </a:r>
          </a:p>
          <a:p>
            <a:r>
              <a:rPr lang="en-US" dirty="0" smtClean="0"/>
              <a:t>Using evidence to justify your thinking</a:t>
            </a:r>
          </a:p>
          <a:p>
            <a:r>
              <a:rPr lang="en-US" dirty="0" smtClean="0"/>
              <a:t>Managing time</a:t>
            </a:r>
          </a:p>
          <a:p>
            <a:r>
              <a:rPr lang="en-US" dirty="0" smtClean="0"/>
              <a:t>Providing opportunities to ask “why” leading to the development of an experiment or designing of a solution/innovation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91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Supporting your child with STEM Fair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Parents play a critical role in supporting their child throughout the STEM Fair process.</a:t>
            </a:r>
          </a:p>
          <a:p>
            <a:endParaRPr lang="en-US" dirty="0"/>
          </a:p>
          <a:p>
            <a:r>
              <a:rPr lang="en-US" dirty="0" smtClean="0"/>
              <a:t>Be interested, encouraging and positive</a:t>
            </a:r>
          </a:p>
          <a:p>
            <a:endParaRPr lang="en-US" dirty="0" smtClean="0"/>
          </a:p>
          <a:p>
            <a:r>
              <a:rPr lang="en-US" dirty="0" smtClean="0"/>
              <a:t>Supervise and use resources that ensure the SAFETY of both your child and tested organisms.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029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Try to ask questions </a:t>
            </a:r>
            <a:br>
              <a:rPr lang="en-US" dirty="0" smtClean="0"/>
            </a:br>
            <a:r>
              <a:rPr lang="en-US" dirty="0" smtClean="0"/>
              <a:t>rather than give answers: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 help place responsibility on your child.</a:t>
            </a:r>
          </a:p>
          <a:p>
            <a:r>
              <a:rPr lang="en-US" dirty="0" smtClean="0"/>
              <a:t>Questions help explore the dimensions of the problem.</a:t>
            </a:r>
          </a:p>
          <a:p>
            <a:r>
              <a:rPr lang="en-US" dirty="0" smtClean="0"/>
              <a:t>Questions draw solutions from your child.</a:t>
            </a:r>
          </a:p>
          <a:p>
            <a:r>
              <a:rPr lang="en-US" dirty="0" smtClean="0"/>
              <a:t>Questions communicate trust and confidence.</a:t>
            </a:r>
          </a:p>
          <a:p>
            <a:r>
              <a:rPr lang="en-US" dirty="0" smtClean="0"/>
              <a:t>Questions help develop your child’s thinking and problem solving skills.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84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Guiding Questions: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Why?</a:t>
            </a:r>
          </a:p>
          <a:p>
            <a:r>
              <a:rPr lang="en-US" dirty="0" smtClean="0"/>
              <a:t>How do you know that?</a:t>
            </a:r>
          </a:p>
          <a:p>
            <a:r>
              <a:rPr lang="en-US" dirty="0" smtClean="0"/>
              <a:t>What do you want to happen?</a:t>
            </a:r>
          </a:p>
          <a:p>
            <a:r>
              <a:rPr lang="en-US" dirty="0" smtClean="0"/>
              <a:t>What would happen if…?</a:t>
            </a:r>
          </a:p>
          <a:p>
            <a:r>
              <a:rPr lang="en-US" dirty="0" smtClean="0"/>
              <a:t>What other things could you try?</a:t>
            </a:r>
          </a:p>
          <a:p>
            <a:endParaRPr lang="en-US" dirty="0"/>
          </a:p>
          <a:p>
            <a:r>
              <a:rPr lang="en-US" dirty="0" smtClean="0"/>
              <a:t>Explain or assist in finding resources to explain concepts that are difficult to understand.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380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19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Provides clarification and guidance throughout your child’s investigations.</a:t>
            </a:r>
          </a:p>
          <a:p>
            <a:endParaRPr lang="en-US" dirty="0"/>
          </a:p>
          <a:p>
            <a:r>
              <a:rPr lang="en-US" dirty="0" smtClean="0"/>
              <a:t>Helps your child stay organized</a:t>
            </a:r>
          </a:p>
          <a:p>
            <a:endParaRPr lang="en-US" dirty="0"/>
          </a:p>
          <a:p>
            <a:r>
              <a:rPr lang="en-US" dirty="0" smtClean="0"/>
              <a:t>Your child MAY need to keep an </a:t>
            </a:r>
            <a:r>
              <a:rPr lang="en-US" u="sng" dirty="0" smtClean="0"/>
              <a:t>ADDITIONAL</a:t>
            </a:r>
            <a:r>
              <a:rPr lang="en-US" dirty="0" smtClean="0"/>
              <a:t> </a:t>
            </a:r>
            <a:r>
              <a:rPr lang="en-US" u="sng" dirty="0" smtClean="0"/>
              <a:t>project log or journal</a:t>
            </a:r>
            <a:r>
              <a:rPr lang="en-US" dirty="0" smtClean="0"/>
              <a:t>.  This could include dates and notes of everything that is done and read in connection to the investigation.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rcRect l="-67241" r="-67241"/>
          <a:stretch>
            <a:fillRect/>
          </a:stretch>
        </p:blipFill>
        <p:spPr>
          <a:xfrm>
            <a:off x="4876800" y="1828800"/>
            <a:ext cx="5791734" cy="346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8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Getting Started: Choosing an Investigation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Your child needs to be excited about their investigation, guide them to investigate something they are interested in.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Research: Your child needs to gather information to help them develop their investigation</a:t>
            </a:r>
            <a:endParaRPr lang="en-US" dirty="0"/>
          </a:p>
        </p:txBody>
      </p:sp>
      <p:pic>
        <p:nvPicPr>
          <p:cNvPr id="5" name="Picture 4" descr="10874203085_ba899ce8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209800"/>
            <a:ext cx="3671980" cy="2445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1867353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Oriel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riel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FAEC0E0-4ABC-4077-8922-293239654A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1280</TotalTime>
  <Words>1028</Words>
  <Application>Microsoft Macintosh PowerPoint</Application>
  <PresentationFormat>On-screen Show (4:3)</PresentationFormat>
  <Paragraphs>133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STEM Fair Information  (sample) </vt:lpstr>
      <vt:lpstr>What is STEM?</vt:lpstr>
      <vt:lpstr>Why a STEM Fair?</vt:lpstr>
      <vt:lpstr>Skills used in STEM Fair include:</vt:lpstr>
      <vt:lpstr>Supporting your child with STEM Fair </vt:lpstr>
      <vt:lpstr>Try to ask questions  rather than give answers: </vt:lpstr>
      <vt:lpstr>Sample Guiding Questions:</vt:lpstr>
      <vt:lpstr>Research Plan</vt:lpstr>
      <vt:lpstr>Getting Started: Choosing an Investigation</vt:lpstr>
      <vt:lpstr>Example Question/Problem</vt:lpstr>
      <vt:lpstr>Example Hypotheses </vt:lpstr>
      <vt:lpstr>Putting It Into Action: Procedure</vt:lpstr>
      <vt:lpstr>Variables</vt:lpstr>
      <vt:lpstr>Example Variables for Diaper Question</vt:lpstr>
      <vt:lpstr>Example Variables for  Pant Pocket Problem</vt:lpstr>
      <vt:lpstr>Collecting Data</vt:lpstr>
      <vt:lpstr>Graphing Results:  Communicating Our Data</vt:lpstr>
      <vt:lpstr>Conclusion and Abstract:  Putting It All Together</vt:lpstr>
      <vt:lpstr>Safety and Display</vt:lpstr>
      <vt:lpstr>Pasco County Elementary School S.T.E.M. Fair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Animated_Glowing_Tech</dc:title>
  <dc:creator/>
  <cp:keywords/>
  <dc:description>2010 animated abstract template from Presentationpro.com</dc:description>
  <cp:lastModifiedBy>Lauren Burdick</cp:lastModifiedBy>
  <cp:revision>41</cp:revision>
  <dcterms:modified xsi:type="dcterms:W3CDTF">2013-11-19T01:26:08Z</dcterms:modified>
  <cp:category>2010 abstract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TC018813529991</vt:lpwstr>
  </property>
</Properties>
</file>